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3" r:id="rId10"/>
    <p:sldId id="264" r:id="rId11"/>
    <p:sldId id="265" r:id="rId12"/>
    <p:sldId id="266" r:id="rId13"/>
    <p:sldId id="267" r:id="rId14"/>
    <p:sldId id="268" r:id="rId15"/>
    <p:sldId id="269" r:id="rId16"/>
    <p:sldId id="272" r:id="rId17"/>
    <p:sldId id="273" r:id="rId18"/>
    <p:sldId id="274" r:id="rId19"/>
    <p:sldId id="277" r:id="rId20"/>
    <p:sldId id="276" r:id="rId21"/>
    <p:sldId id="275" r:id="rId22"/>
    <p:sldId id="284" r:id="rId23"/>
    <p:sldId id="278" r:id="rId24"/>
    <p:sldId id="279" r:id="rId25"/>
    <p:sldId id="280" r:id="rId26"/>
    <p:sldId id="285" r:id="rId27"/>
    <p:sldId id="281" r:id="rId28"/>
    <p:sldId id="282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400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-120" y="-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1AEE4A-47F5-4076-9150-32EEB535C52D}" type="datetimeFigureOut">
              <a:rPr lang="de-DE" smtClean="0"/>
              <a:t>15.03.2024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6D25A3-5447-4834-9BB6-D6BAF63B3D4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4972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083B94-463A-9717-EB81-EC7F0557D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9BEC5D-8F82-C608-DB53-B339205F00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BA9214-EBD4-A0D6-0A0E-BBB44D7D4A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04ED78-D4C9-A90E-394B-79F8B7202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Marc-phillip.sauter@icp.uni-stuttgart.de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45C713-5A43-2738-C9AC-B5F3C7129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0587-ACC7-410D-B432-8828258D02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90669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D3FEDD-405A-321C-D0B7-FE8D53779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2CBAC40-BBB3-CC12-F3F8-17AD961AB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8EB9FE-2BC5-61C8-4272-0ED0D63BE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7B00F6-AD14-0121-6D25-FAD23B1BA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Marc-phillip.sauter@icp.uni-stuttgart.de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5185A7-1D3D-0769-7218-68C45E28F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0587-ACC7-410D-B432-8828258D02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3965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B0EE74BD-EC06-B739-63E5-A82FD1605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784B19D-404D-6BF0-5087-C0ABC0C34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44B6C78-64F6-2ADF-0C62-B5470D4A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48EF0E-862C-D8B9-0229-0FFCF5023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Marc-phillip.sauter@icp.uni-stuttgart.de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74B2200-F4D0-6C6B-A87D-AE81C703A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0587-ACC7-410D-B432-8828258D02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7708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4F381F1-BA13-C3E8-5AB2-27F61CA6A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B17BE4-27FE-66F2-67E8-EC9CCB519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7F5182-5B40-3B0C-81EB-AE8B695D8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Marc-phillip.sauter@icp.uni-stuttgart.de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C8C1F1-125D-6D1F-E1D9-D13E35420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0587-ACC7-410D-B432-8828258D02CE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69652692-B117-4832-F348-A2AB28C13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9970BC60-9050-EB9C-6CE0-B3ABE15C3B63}"/>
              </a:ext>
            </a:extLst>
          </p:cNvPr>
          <p:cNvSpPr/>
          <p:nvPr userDrawn="1"/>
        </p:nvSpPr>
        <p:spPr>
          <a:xfrm>
            <a:off x="838200" y="6261255"/>
            <a:ext cx="105156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52081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D7C62C-9F8F-82B5-11CE-61C3C8228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E1DF5C2-A843-415A-E0DD-7DFD9B573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8512F2E-A150-1B37-120A-AECB4E478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7AC76D-8DC3-BB0D-9970-FE12C166F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Marc-phillip.sauter@icp.uni-stuttgart.de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54B86F-C20C-B1AC-AF86-B3C0151AF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0587-ACC7-410D-B432-8828258D02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6467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EF66BC-1B54-35EA-5D0E-9C54DC599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B75908-BE25-5331-BE7E-116FDB319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9A82688-D780-5379-13EA-AAFE523A1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51C272E-D027-CCFF-13F1-25310430B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74ED68F-EC2D-BFAF-3354-B1A23EE62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Marc-phillip.sauter@icp.uni-stuttgart.de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820122E-3EBD-B4F3-E41F-5DF85A543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0587-ACC7-410D-B432-8828258D02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3974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F2A3C1-8454-1577-777C-C7BF8999A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356E304-3D00-2C26-5C1F-C692F2A2E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F017503-ECB9-2094-FFC0-4683BDB86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8732347-E3B7-EBB3-497D-2EBBEDEC0D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7AEE3FE-8800-1B8E-4D8D-F7AC2EDE1D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44FC980-FBDA-75F7-3264-7637CFFDC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F43FEA1-FEBD-9B9D-6064-2EF1C78CE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Marc-phillip.sauter@icp.uni-stuttgart.de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36AF310-8A2A-26CB-4FE7-9608CDA3C2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0587-ACC7-410D-B432-8828258D02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1529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9EDCEA-2FCC-D450-98E0-59CB1A3B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D0AEC54-7569-3B7D-3304-43DF21666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2894BD4-973B-3AFF-5864-2FA63F0E4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Marc-phillip.sauter@icp.uni-stuttgart.de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78A9EC6-B493-7F65-D280-406B63F68F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0587-ACC7-410D-B432-8828258D02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03666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06A1295-A454-1C9F-33A6-FE7F4D524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C7718BF-1BD9-DF6C-8DBA-07AAAB292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Marc-phillip.sauter@icp.uni-stuttgart.de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33D62A6-326D-8C66-4016-D0F183D3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0587-ACC7-410D-B432-8828258D02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055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CC11BC-6300-4D50-9376-C128977AF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408408-A16D-BACA-ED3B-CA5569D80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756488-41D5-6300-31B9-F998BEB4F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4F37A81-376D-EC70-C760-3462CFCDD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CB8E937-3434-9304-C623-8C96858B7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Marc-phillip.sauter@icp.uni-stuttgart.de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DB5627A-AEC8-2AC2-00C5-FE562B147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0587-ACC7-410D-B432-8828258D02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5090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70EDC9-BFD9-509F-1F3C-D63560534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ABA0BAF5-FACF-C83B-9650-5301EAB5B6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3BAFBB6-F125-1CAA-3EA5-3CE1A99EE4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347EF54-9CF3-5C6D-F845-06E961E01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F3C1FD2-2BF2-3070-C850-035FF2215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Marc-phillip.sauter@icp.uni-stuttgart.de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96191AB-E31B-BB2C-E715-A1BAE8925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180587-ACC7-410D-B432-8828258D02C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31543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305D835-159F-15C4-D750-75D6E3071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2BFFB6-FE70-A92B-5350-0C7AF13C6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0A4FDC-8975-7704-497F-ECD821CAC9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14E34A-0427-A3EA-2165-1A4898433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Univers Condensed Light" panose="020B0306020202040204" pitchFamily="34" charset="0"/>
              </a:defRPr>
            </a:lvl1pPr>
          </a:lstStyle>
          <a:p>
            <a:r>
              <a:rPr lang="de-DE"/>
              <a:t>Marc-phillip.sauter@icp.uni-stuttgart.de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333D64-54D9-867F-0B3C-C8FA2970E1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8180587-ACC7-410D-B432-8828258D02CE}" type="slidenum">
              <a:rPr lang="de-DE" smtClean="0"/>
              <a:pPr/>
              <a:t>‹Nr.›</a:t>
            </a:fld>
            <a:r>
              <a:rPr lang="de-DE" dirty="0"/>
              <a:t>/10</a:t>
            </a:r>
          </a:p>
        </p:txBody>
      </p:sp>
    </p:spTree>
    <p:extLst>
      <p:ext uri="{BB962C8B-B14F-4D97-AF65-F5344CB8AC3E}">
        <p14:creationId xmlns:p14="http://schemas.microsoft.com/office/powerpoint/2010/main" val="2262584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77A2F07-6BE8-A686-50F9-2363E775D186}"/>
              </a:ext>
            </a:extLst>
          </p:cNvPr>
          <p:cNvSpPr/>
          <p:nvPr/>
        </p:nvSpPr>
        <p:spPr>
          <a:xfrm>
            <a:off x="-225942" y="1578167"/>
            <a:ext cx="12643884" cy="23049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%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F0A5EF-9721-33CC-4860-45C6374BA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7816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solidFill>
                  <a:srgbClr val="333333"/>
                </a:solidFill>
              </a:rPr>
              <a:t>Investigating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the</a:t>
            </a:r>
            <a:r>
              <a:rPr lang="de-DE" dirty="0">
                <a:solidFill>
                  <a:srgbClr val="333333"/>
                </a:solidFill>
              </a:rPr>
              <a:t> Evolution </a:t>
            </a:r>
            <a:r>
              <a:rPr lang="de-DE" dirty="0" err="1">
                <a:solidFill>
                  <a:srgbClr val="333333"/>
                </a:solidFill>
              </a:rPr>
              <a:t>of</a:t>
            </a:r>
            <a:r>
              <a:rPr lang="de-DE" dirty="0">
                <a:solidFill>
                  <a:srgbClr val="333333"/>
                </a:solidFill>
              </a:rPr>
              <a:t> Fisher Information </a:t>
            </a:r>
            <a:r>
              <a:rPr lang="de-DE" dirty="0" err="1">
                <a:solidFill>
                  <a:srgbClr val="333333"/>
                </a:solidFill>
              </a:rPr>
              <a:t>for</a:t>
            </a:r>
            <a:r>
              <a:rPr lang="de-DE" dirty="0">
                <a:solidFill>
                  <a:srgbClr val="333333"/>
                </a:solidFill>
              </a:rPr>
              <a:t> </a:t>
            </a:r>
            <a:r>
              <a:rPr lang="de-DE" dirty="0" err="1">
                <a:solidFill>
                  <a:srgbClr val="333333"/>
                </a:solidFill>
              </a:rPr>
              <a:t>Neural</a:t>
            </a:r>
            <a:r>
              <a:rPr lang="de-DE" dirty="0">
                <a:solidFill>
                  <a:srgbClr val="333333"/>
                </a:solidFill>
              </a:rPr>
              <a:t> Network Dynamics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7A57D29-D5E4-A7F6-1318-090FE147B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75" y="5499528"/>
            <a:ext cx="4434192" cy="94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8142AE8-1054-FE38-E934-151E1A4BF14C}"/>
              </a:ext>
            </a:extLst>
          </p:cNvPr>
          <p:cNvGrpSpPr>
            <a:grpSpLocks noChangeAspect="1"/>
          </p:cNvGrpSpPr>
          <p:nvPr/>
        </p:nvGrpSpPr>
        <p:grpSpPr>
          <a:xfrm>
            <a:off x="10031866" y="4991057"/>
            <a:ext cx="1444208" cy="1451891"/>
            <a:chOff x="4720740" y="1734118"/>
            <a:chExt cx="1375260" cy="1382576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42BCE728-DB64-5CE7-592E-2F5B9A598FAB}"/>
                </a:ext>
              </a:extLst>
            </p:cNvPr>
            <p:cNvSpPr/>
            <p:nvPr/>
          </p:nvSpPr>
          <p:spPr>
            <a:xfrm>
              <a:off x="4732338" y="1749425"/>
              <a:ext cx="1360488" cy="1352550"/>
            </a:xfrm>
            <a:prstGeom prst="ellipse">
              <a:avLst/>
            </a:prstGeom>
            <a:gradFill flip="none" rotWithShape="1">
              <a:gsLst>
                <a:gs pos="52000">
                  <a:schemeClr val="accent1">
                    <a:lumMod val="7000"/>
                    <a:lumOff val="93000"/>
                  </a:schemeClr>
                </a:gs>
                <a:gs pos="2000">
                  <a:schemeClr val="bg1">
                    <a:alpha val="44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Grafik 8" descr="Ein Bild, das Farbigkeit, Screenshot, Kreis, Grafiken enthält.&#10;&#10;Automatisch generierte Beschreibung">
              <a:extLst>
                <a:ext uri="{FF2B5EF4-FFF2-40B4-BE49-F238E27FC236}">
                  <a16:creationId xmlns:a16="http://schemas.microsoft.com/office/drawing/2014/main" id="{5780690D-E474-46B7-FF53-2AC64446E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20740" y="1734118"/>
              <a:ext cx="1375260" cy="13825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0" name="Textfeld 9">
            <a:extLst>
              <a:ext uri="{FF2B5EF4-FFF2-40B4-BE49-F238E27FC236}">
                <a16:creationId xmlns:a16="http://schemas.microsoft.com/office/drawing/2014/main" id="{969E2756-38CB-8342-9B91-7F421E1AFEBD}"/>
              </a:ext>
            </a:extLst>
          </p:cNvPr>
          <p:cNvSpPr txBox="1"/>
          <p:nvPr/>
        </p:nvSpPr>
        <p:spPr>
          <a:xfrm>
            <a:off x="1524000" y="388263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DPG Frühjahrstagung 2024</a:t>
            </a:r>
          </a:p>
          <a:p>
            <a:pPr algn="ctr"/>
            <a:r>
              <a:rPr lang="de-DE" sz="2000" dirty="0">
                <a:solidFill>
                  <a:schemeClr val="bg1"/>
                </a:solidFill>
              </a:rPr>
              <a:t>Marc Sauter</a:t>
            </a:r>
          </a:p>
        </p:txBody>
      </p:sp>
    </p:spTree>
    <p:extLst>
      <p:ext uri="{BB962C8B-B14F-4D97-AF65-F5344CB8AC3E}">
        <p14:creationId xmlns:p14="http://schemas.microsoft.com/office/powerpoint/2010/main" val="3403752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1866822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4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6F5FF94-5945-5D1B-6F61-B14FA59B6829}"/>
              </a:ext>
            </a:extLst>
          </p:cNvPr>
          <p:cNvGrpSpPr/>
          <p:nvPr/>
        </p:nvGrpSpPr>
        <p:grpSpPr>
          <a:xfrm>
            <a:off x="679768" y="2024758"/>
            <a:ext cx="10832463" cy="1587844"/>
            <a:chOff x="326274" y="2283186"/>
            <a:chExt cx="10832463" cy="158784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4BF62F5F-E28E-CA14-6674-7325E4E6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274" y="3059643"/>
              <a:ext cx="5274779" cy="7387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C8C78C6-ED37-E24D-BDD3-B9475EF96CD6}"/>
                </a:ext>
              </a:extLst>
            </p:cNvPr>
            <p:cNvSpPr txBox="1"/>
            <p:nvPr/>
          </p:nvSpPr>
          <p:spPr>
            <a:xfrm>
              <a:off x="997703" y="2678618"/>
              <a:ext cx="3931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Full</a:t>
              </a:r>
              <a:r>
                <a:rPr lang="de-DE" dirty="0">
                  <a:solidFill>
                    <a:schemeClr val="bg1"/>
                  </a:solidFill>
                </a:rPr>
                <a:t> Fisher Information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52127FA-7722-B8B6-FE96-13B0435A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8678" y="2997652"/>
              <a:ext cx="3540059" cy="87337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4406B0E-2911-70C5-5954-B9C5BBE759BD}"/>
                </a:ext>
              </a:extLst>
            </p:cNvPr>
            <p:cNvSpPr txBox="1"/>
            <p:nvPr/>
          </p:nvSpPr>
          <p:spPr>
            <a:xfrm>
              <a:off x="7925031" y="2283186"/>
              <a:ext cx="2976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Related</a:t>
              </a:r>
              <a:r>
                <a:rPr lang="de-DE" dirty="0">
                  <a:solidFill>
                    <a:schemeClr val="bg1"/>
                  </a:solidFill>
                </a:rPr>
                <a:t> Network </a:t>
              </a:r>
              <a:r>
                <a:rPr lang="de-DE" dirty="0" err="1">
                  <a:solidFill>
                    <a:schemeClr val="bg1"/>
                  </a:solidFill>
                </a:rPr>
                <a:t>dependent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matrix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3BC1304F-F6AE-09DB-60E3-C6718855C8BA}"/>
                </a:ext>
              </a:extLst>
            </p:cNvPr>
            <p:cNvCxnSpPr>
              <a:cxnSpLocks/>
            </p:cNvCxnSpPr>
            <p:nvPr/>
          </p:nvCxnSpPr>
          <p:spPr>
            <a:xfrm>
              <a:off x="5819405" y="3438085"/>
              <a:ext cx="1610436" cy="0"/>
            </a:xfrm>
            <a:prstGeom prst="straightConnector1">
              <a:avLst/>
            </a:prstGeom>
            <a:ln>
              <a:solidFill>
                <a:srgbClr val="EA64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C978AE1A-11B6-B471-988A-FF4F0443A9BC}"/>
              </a:ext>
            </a:extLst>
          </p:cNvPr>
          <p:cNvCxnSpPr/>
          <p:nvPr/>
        </p:nvCxnSpPr>
        <p:spPr>
          <a:xfrm>
            <a:off x="3302000" y="3799840"/>
            <a:ext cx="0" cy="995680"/>
          </a:xfrm>
          <a:prstGeom prst="straightConnector1">
            <a:avLst/>
          </a:prstGeom>
          <a:ln>
            <a:solidFill>
              <a:srgbClr val="EA64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EF68974-4B34-EDE5-5CDD-3E1AD86761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9044" y="4844590"/>
            <a:ext cx="1776226" cy="524670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5814768B-9B08-31AB-FB34-A26DCC35A306}"/>
              </a:ext>
            </a:extLst>
          </p:cNvPr>
          <p:cNvCxnSpPr/>
          <p:nvPr/>
        </p:nvCxnSpPr>
        <p:spPr>
          <a:xfrm>
            <a:off x="9906000" y="3799840"/>
            <a:ext cx="0" cy="995680"/>
          </a:xfrm>
          <a:prstGeom prst="straightConnector1">
            <a:avLst/>
          </a:prstGeom>
          <a:ln>
            <a:solidFill>
              <a:srgbClr val="EA64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Grafik 16">
            <a:extLst>
              <a:ext uri="{FF2B5EF4-FFF2-40B4-BE49-F238E27FC236}">
                <a16:creationId xmlns:a16="http://schemas.microsoft.com/office/drawing/2014/main" id="{250024F9-F4C5-8719-4466-2ECF49DC64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6609" y="4826996"/>
            <a:ext cx="2138781" cy="55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34751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088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24723EF6-330C-AC07-B5CC-AC4549000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52" y="1388114"/>
            <a:ext cx="7269495" cy="17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8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 descr="Ein Bild, das Screenshot, Design enthält.&#10;&#10;Automatisch generierte Beschreibung">
            <a:extLst>
              <a:ext uri="{FF2B5EF4-FFF2-40B4-BE49-F238E27FC236}">
                <a16:creationId xmlns:a16="http://schemas.microsoft.com/office/drawing/2014/main" id="{24723EF6-330C-AC07-B5CC-AC45490007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252" y="1388114"/>
            <a:ext cx="7269495" cy="1722124"/>
          </a:xfrm>
          <a:prstGeom prst="rect">
            <a:avLst/>
          </a:prstGeom>
        </p:spPr>
      </p:pic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72ED6B1A-CB38-FC08-A6CD-BB560C5CAD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918723"/>
              </p:ext>
            </p:extLst>
          </p:nvPr>
        </p:nvGraphicFramePr>
        <p:xfrm>
          <a:off x="473675" y="4436353"/>
          <a:ext cx="11244648" cy="16682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8216">
                  <a:extLst>
                    <a:ext uri="{9D8B030D-6E8A-4147-A177-3AD203B41FA5}">
                      <a16:colId xmlns:a16="http://schemas.microsoft.com/office/drawing/2014/main" val="1592782471"/>
                    </a:ext>
                  </a:extLst>
                </a:gridCol>
                <a:gridCol w="3739977">
                  <a:extLst>
                    <a:ext uri="{9D8B030D-6E8A-4147-A177-3AD203B41FA5}">
                      <a16:colId xmlns:a16="http://schemas.microsoft.com/office/drawing/2014/main" val="3574499116"/>
                    </a:ext>
                  </a:extLst>
                </a:gridCol>
                <a:gridCol w="3756455">
                  <a:extLst>
                    <a:ext uri="{9D8B030D-6E8A-4147-A177-3AD203B41FA5}">
                      <a16:colId xmlns:a16="http://schemas.microsoft.com/office/drawing/2014/main" val="3592557453"/>
                    </a:ext>
                  </a:extLst>
                </a:gridCol>
              </a:tblGrid>
              <a:tr h="431515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Cross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Entropy</a:t>
                      </a:r>
                      <a:endParaRPr lang="de-DE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Lp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norm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order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Squared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Error</a:t>
                      </a:r>
                    </a:p>
                  </a:txBody>
                  <a:tcP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19673"/>
                  </a:ext>
                </a:extLst>
              </a:tr>
              <a:tr h="123676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3333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333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119439"/>
                  </a:ext>
                </a:extLst>
              </a:tr>
            </a:tbl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BA2B19BB-32B2-1F96-8E53-F27A170E7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7339" y="4941399"/>
            <a:ext cx="2710427" cy="1038749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C92CFDD-5435-A2A8-5A71-EBF3A7B64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40412" y="5058191"/>
            <a:ext cx="3068436" cy="8958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5C6E471-AF80-70A4-886E-75FC4B3958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85359" y="5058190"/>
            <a:ext cx="2758996" cy="8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3286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95390" y="1828796"/>
            <a:ext cx="9601220" cy="32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771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1" y="1720516"/>
            <a:ext cx="11261558" cy="3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99207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1" y="1720516"/>
            <a:ext cx="11261558" cy="37538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68AC18F-C243-C7F8-6508-5780D8042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2"/>
          <a:stretch/>
        </p:blipFill>
        <p:spPr>
          <a:xfrm>
            <a:off x="465221" y="1720516"/>
            <a:ext cx="3685674" cy="375385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219975360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1" y="1720516"/>
            <a:ext cx="11261558" cy="37538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68AC18F-C243-C7F8-6508-5780D8042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30" t="14083" r="35862"/>
          <a:stretch/>
        </p:blipFill>
        <p:spPr>
          <a:xfrm>
            <a:off x="4038600" y="2249176"/>
            <a:ext cx="3649580" cy="322519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4441595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1" y="1720516"/>
            <a:ext cx="11261558" cy="375385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C68AC18F-C243-C7F8-6508-5780D80429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72"/>
          <a:stretch/>
        </p:blipFill>
        <p:spPr>
          <a:xfrm>
            <a:off x="7748337" y="1720516"/>
            <a:ext cx="3978442" cy="3753853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3577056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1" y="1720516"/>
            <a:ext cx="11261557" cy="37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24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0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 / 9</a:t>
            </a: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A02EB46-3578-1C57-0471-67C0150309D8}"/>
              </a:ext>
            </a:extLst>
          </p:cNvPr>
          <p:cNvGrpSpPr/>
          <p:nvPr/>
        </p:nvGrpSpPr>
        <p:grpSpPr>
          <a:xfrm>
            <a:off x="2849880" y="1705923"/>
            <a:ext cx="6492240" cy="3446154"/>
            <a:chOff x="2849880" y="1457643"/>
            <a:chExt cx="6492240" cy="3446154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CFCFC4B3-9345-737D-D5A1-35615242902A}"/>
                </a:ext>
              </a:extLst>
            </p:cNvPr>
            <p:cNvSpPr/>
            <p:nvPr/>
          </p:nvSpPr>
          <p:spPr>
            <a:xfrm>
              <a:off x="3165070" y="1457643"/>
              <a:ext cx="5861860" cy="3446154"/>
            </a:xfrm>
            <a:prstGeom prst="rect">
              <a:avLst/>
            </a:prstGeom>
            <a:solidFill>
              <a:schemeClr val="bg1">
                <a:lumMod val="75000"/>
                <a:alpha val="35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9" name="Picture 6" descr="Profilfoto von Konstantin Nikolaou">
              <a:extLst>
                <a:ext uri="{FF2B5EF4-FFF2-40B4-BE49-F238E27FC236}">
                  <a16:creationId xmlns:a16="http://schemas.microsoft.com/office/drawing/2014/main" id="{A31FC812-4D55-ED94-B8A1-E634E4FE22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6304" r="10261" b="12120"/>
            <a:stretch/>
          </p:blipFill>
          <p:spPr bwMode="auto">
            <a:xfrm>
              <a:off x="5016000" y="1680956"/>
              <a:ext cx="2160000" cy="216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70A3F575-66C2-EE85-6F65-76D81FE101B2}"/>
                </a:ext>
              </a:extLst>
            </p:cNvPr>
            <p:cNvSpPr txBox="1"/>
            <p:nvPr/>
          </p:nvSpPr>
          <p:spPr>
            <a:xfrm>
              <a:off x="2849880" y="4063830"/>
              <a:ext cx="64922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</a:rPr>
                <a:t>Collective Variables </a:t>
              </a:r>
              <a:r>
                <a:rPr lang="de-DE" sz="2000" dirty="0" err="1">
                  <a:solidFill>
                    <a:schemeClr val="bg1"/>
                  </a:solidFill>
                </a:rPr>
                <a:t>for</a:t>
              </a:r>
              <a:r>
                <a:rPr lang="de-DE" sz="2000" dirty="0">
                  <a:solidFill>
                    <a:schemeClr val="bg1"/>
                  </a:solidFill>
                </a:rPr>
                <a:t> </a:t>
              </a:r>
              <a:r>
                <a:rPr lang="de-DE" sz="2000" dirty="0" err="1">
                  <a:solidFill>
                    <a:schemeClr val="bg1"/>
                  </a:solidFill>
                </a:rPr>
                <a:t>Neural</a:t>
              </a:r>
              <a:r>
                <a:rPr lang="de-DE" sz="2000" dirty="0">
                  <a:solidFill>
                    <a:schemeClr val="bg1"/>
                  </a:solidFill>
                </a:rPr>
                <a:t> Networks</a:t>
              </a:r>
            </a:p>
            <a:p>
              <a:pPr algn="ctr"/>
              <a:r>
                <a:rPr lang="de-DE" sz="2000" dirty="0">
                  <a:solidFill>
                    <a:schemeClr val="bg1"/>
                  </a:solidFill>
                  <a:latin typeface="Univers Condensed Light" panose="020B0306020202040204" pitchFamily="34" charset="0"/>
                </a:rPr>
                <a:t>Konstantin Nikolaou</a:t>
              </a:r>
            </a:p>
          </p:txBody>
        </p:sp>
      </p:grp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16764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1" y="1720516"/>
            <a:ext cx="11261557" cy="37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91103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1" y="1720516"/>
            <a:ext cx="11261557" cy="37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88389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1" y="1720516"/>
            <a:ext cx="11261557" cy="37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8670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1" y="1720516"/>
            <a:ext cx="11261557" cy="375385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38DEB654-6007-B9D5-9E73-2DF38CA21968}"/>
              </a:ext>
            </a:extLst>
          </p:cNvPr>
          <p:cNvSpPr txBox="1"/>
          <p:nvPr/>
        </p:nvSpPr>
        <p:spPr>
          <a:xfrm>
            <a:off x="465221" y="5474368"/>
            <a:ext cx="1118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choice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has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major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impact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on Parameter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Correlation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Dynamics 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767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2" y="1720516"/>
            <a:ext cx="11261554" cy="375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651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2" y="1720516"/>
            <a:ext cx="11261554" cy="375385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E2D0000-320C-2D20-7F69-6F7AA2D19AAC}"/>
              </a:ext>
            </a:extLst>
          </p:cNvPr>
          <p:cNvSpPr txBox="1"/>
          <p:nvPr/>
        </p:nvSpPr>
        <p:spPr>
          <a:xfrm>
            <a:off x="465221" y="5413967"/>
            <a:ext cx="11180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choice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impacts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of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network after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training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 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5681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2468401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8451BFC-8250-2C30-1C70-915A630A8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222" y="1720516"/>
            <a:ext cx="11261554" cy="3753852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E2D0000-320C-2D20-7F69-6F7AA2D19AAC}"/>
              </a:ext>
            </a:extLst>
          </p:cNvPr>
          <p:cNvSpPr txBox="1"/>
          <p:nvPr/>
        </p:nvSpPr>
        <p:spPr>
          <a:xfrm>
            <a:off x="465221" y="5413967"/>
            <a:ext cx="111806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Loss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choice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impacts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of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network after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training</a:t>
            </a:r>
            <a:endParaRPr lang="de-DE" sz="2400" dirty="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800100" lvl="1" indent="-342900">
              <a:buFont typeface="Wingdings" panose="05000000000000000000" pitchFamily="2" charset="2"/>
              <a:buChar char="à"/>
            </a:pP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Useful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for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adversarial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attack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protection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 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5492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3057948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18E30BD-6D7B-9397-001C-270101F4E233}"/>
              </a:ext>
            </a:extLst>
          </p:cNvPr>
          <p:cNvSpPr txBox="1"/>
          <p:nvPr/>
        </p:nvSpPr>
        <p:spPr>
          <a:xfrm>
            <a:off x="838200" y="2077358"/>
            <a:ext cx="1072061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chemeClr val="bg1"/>
                </a:solidFill>
              </a:rPr>
              <a:t>Fisher Information </a:t>
            </a:r>
            <a:r>
              <a:rPr lang="de-DE" sz="2400" dirty="0" err="1">
                <a:solidFill>
                  <a:schemeClr val="bg1"/>
                </a:solidFill>
              </a:rPr>
              <a:t>is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valuable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collective</a:t>
            </a:r>
            <a:r>
              <a:rPr lang="de-DE" sz="2400" dirty="0">
                <a:solidFill>
                  <a:schemeClr val="bg1"/>
                </a:solidFill>
              </a:rPr>
              <a:t> variables due </a:t>
            </a:r>
            <a:r>
              <a:rPr lang="de-DE" sz="2400" dirty="0" err="1">
                <a:solidFill>
                  <a:schemeClr val="bg1"/>
                </a:solidFill>
              </a:rPr>
              <a:t>to</a:t>
            </a:r>
            <a:r>
              <a:rPr lang="de-DE" sz="2400" dirty="0">
                <a:solidFill>
                  <a:schemeClr val="bg1"/>
                </a:solidFill>
              </a:rPr>
              <a:t> potential </a:t>
            </a:r>
            <a:r>
              <a:rPr lang="de-DE" sz="2400" dirty="0" err="1">
                <a:solidFill>
                  <a:schemeClr val="bg1"/>
                </a:solidFill>
              </a:rPr>
              <a:t>splitting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loss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>
                <a:solidFill>
                  <a:schemeClr val="bg1"/>
                </a:solidFill>
              </a:rPr>
              <a:t>and network </a:t>
            </a:r>
            <a:r>
              <a:rPr lang="de-DE" sz="2400" dirty="0" err="1">
                <a:solidFill>
                  <a:schemeClr val="bg1"/>
                </a:solidFill>
              </a:rPr>
              <a:t>contributions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Observing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traces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entropies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yields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information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about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the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sensitivities</a:t>
            </a:r>
            <a:r>
              <a:rPr lang="de-DE" sz="2400" dirty="0">
                <a:solidFill>
                  <a:schemeClr val="bg1"/>
                </a:solidFill>
              </a:rPr>
              <a:t> and </a:t>
            </a:r>
            <a:r>
              <a:rPr lang="de-DE" sz="2400" dirty="0" err="1">
                <a:solidFill>
                  <a:schemeClr val="bg1"/>
                </a:solidFill>
              </a:rPr>
              <a:t>parameter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correlations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of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loss</a:t>
            </a:r>
            <a:r>
              <a:rPr lang="de-DE" sz="2400" dirty="0">
                <a:solidFill>
                  <a:schemeClr val="bg1"/>
                </a:solidFill>
              </a:rPr>
              <a:t> and network </a:t>
            </a:r>
            <a:r>
              <a:rPr lang="de-DE" sz="2400" dirty="0" err="1">
                <a:solidFill>
                  <a:schemeClr val="bg1"/>
                </a:solidFill>
              </a:rPr>
              <a:t>output</a:t>
            </a:r>
            <a:endParaRPr lang="de-DE" sz="2400" dirty="0">
              <a:solidFill>
                <a:schemeClr val="bg1"/>
              </a:solidFill>
            </a:endParaRPr>
          </a:p>
          <a:p>
            <a:pPr marL="800100" lvl="1" indent="-342900">
              <a:buSzPct val="130000"/>
              <a:buFont typeface="Wingdings" panose="05000000000000000000" pitchFamily="2" charset="2"/>
              <a:buChar char="à"/>
            </a:pP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example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useful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for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adversarial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attack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protection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1"/>
              </a:solidFill>
            </a:endParaRPr>
          </a:p>
          <a:p>
            <a:pPr>
              <a:buSzPct val="130000"/>
            </a:pP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SzPct val="130000"/>
              <a:buFont typeface="Arial" panose="020B0604020202020204" pitchFamily="34" charset="0"/>
              <a:buChar char="•"/>
            </a:pPr>
            <a:endParaRPr lang="de-DE" sz="2400" dirty="0">
              <a:solidFill>
                <a:schemeClr val="bg1"/>
              </a:solidFill>
            </a:endParaRPr>
          </a:p>
          <a:p>
            <a:pPr lvl="1"/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0396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3671558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9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431BC50-33F5-03E4-A675-B433870706DA}"/>
              </a:ext>
            </a:extLst>
          </p:cNvPr>
          <p:cNvSpPr/>
          <p:nvPr/>
        </p:nvSpPr>
        <p:spPr>
          <a:xfrm>
            <a:off x="344557" y="1191769"/>
            <a:ext cx="11543043" cy="3885557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71CA971-A050-B2A9-C052-7EEF6D79EA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7907" r="25169" b="16434"/>
          <a:stretch/>
        </p:blipFill>
        <p:spPr bwMode="auto">
          <a:xfrm>
            <a:off x="9288273" y="1586152"/>
            <a:ext cx="2160000" cy="2160000"/>
          </a:xfrm>
          <a:prstGeom prst="flowChartConnector">
            <a:avLst/>
          </a:prstGeom>
          <a:noFill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22B2FDC-0A1F-8347-BF8D-A96778A17F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8" r="27706" b="25818"/>
          <a:stretch/>
        </p:blipFill>
        <p:spPr bwMode="auto">
          <a:xfrm>
            <a:off x="3598673" y="1582741"/>
            <a:ext cx="2160000" cy="2160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Profilfoto von Konstantin Nikolaou">
            <a:extLst>
              <a:ext uri="{FF2B5EF4-FFF2-40B4-BE49-F238E27FC236}">
                <a16:creationId xmlns:a16="http://schemas.microsoft.com/office/drawing/2014/main" id="{81F1E270-DE6C-9F39-F732-67E611CBB2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3" t="6304" r="10261" b="12120"/>
          <a:stretch/>
        </p:blipFill>
        <p:spPr bwMode="auto">
          <a:xfrm>
            <a:off x="696448" y="1587392"/>
            <a:ext cx="2160000" cy="216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093CBC1-B821-34FB-70D1-81810B771FCC}"/>
              </a:ext>
            </a:extLst>
          </p:cNvPr>
          <p:cNvCxnSpPr>
            <a:cxnSpLocks/>
          </p:cNvCxnSpPr>
          <p:nvPr/>
        </p:nvCxnSpPr>
        <p:spPr>
          <a:xfrm>
            <a:off x="3319670" y="1586152"/>
            <a:ext cx="0" cy="316632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B8EAB305-6D5E-3C37-DC03-48D52EB3507C}"/>
              </a:ext>
            </a:extLst>
          </p:cNvPr>
          <p:cNvCxnSpPr>
            <a:cxnSpLocks/>
          </p:cNvCxnSpPr>
          <p:nvPr/>
        </p:nvCxnSpPr>
        <p:spPr>
          <a:xfrm>
            <a:off x="6096000" y="1586152"/>
            <a:ext cx="0" cy="327460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F9C2FA78-8769-6347-C5FF-B571D2813EF5}"/>
              </a:ext>
            </a:extLst>
          </p:cNvPr>
          <p:cNvCxnSpPr>
            <a:cxnSpLocks/>
          </p:cNvCxnSpPr>
          <p:nvPr/>
        </p:nvCxnSpPr>
        <p:spPr>
          <a:xfrm>
            <a:off x="8998226" y="1586152"/>
            <a:ext cx="0" cy="32625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3060C407-B07E-ACB4-5151-428E248DAD4E}"/>
              </a:ext>
            </a:extLst>
          </p:cNvPr>
          <p:cNvSpPr txBox="1"/>
          <p:nvPr/>
        </p:nvSpPr>
        <p:spPr>
          <a:xfrm>
            <a:off x="6380923" y="3866319"/>
            <a:ext cx="228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Sven Krippendorf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(LMU Munich)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804E482-F9B4-6D14-7571-5F5F26465955}"/>
              </a:ext>
            </a:extLst>
          </p:cNvPr>
          <p:cNvSpPr txBox="1"/>
          <p:nvPr/>
        </p:nvSpPr>
        <p:spPr>
          <a:xfrm>
            <a:off x="633898" y="3866319"/>
            <a:ext cx="228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Konstantin Nikolaou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(ICP Stuttgart)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1BED7CB7-777B-4D82-7D3F-FFA1BFEA2BEE}"/>
              </a:ext>
            </a:extLst>
          </p:cNvPr>
          <p:cNvSpPr txBox="1"/>
          <p:nvPr/>
        </p:nvSpPr>
        <p:spPr>
          <a:xfrm>
            <a:off x="3536123" y="3868208"/>
            <a:ext cx="228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Samuel </a:t>
            </a:r>
            <a:r>
              <a:rPr lang="de-DE" dirty="0" err="1">
                <a:solidFill>
                  <a:schemeClr val="bg1"/>
                </a:solidFill>
              </a:rPr>
              <a:t>Tovey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(ICP Stuttgart)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4D8335B6-B620-C4F4-B145-B34C866ABDA2}"/>
              </a:ext>
            </a:extLst>
          </p:cNvPr>
          <p:cNvSpPr txBox="1"/>
          <p:nvPr/>
        </p:nvSpPr>
        <p:spPr>
          <a:xfrm>
            <a:off x="9223653" y="3866318"/>
            <a:ext cx="2285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Christian Holm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(</a:t>
            </a:r>
            <a:r>
              <a:rPr lang="de-DE" dirty="0" err="1">
                <a:solidFill>
                  <a:schemeClr val="bg1"/>
                </a:solidFill>
              </a:rPr>
              <a:t>Director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ICP Stuttgart)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3B58FB3E-285D-3C45-67DA-EAEFC2C92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09" b="12209"/>
          <a:stretch/>
        </p:blipFill>
        <p:spPr bwMode="auto">
          <a:xfrm>
            <a:off x="6440558" y="1582741"/>
            <a:ext cx="2160000" cy="216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8819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700156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E362CBD1-DB2D-77C7-4DFD-9ECD0D2820E4}"/>
              </a:ext>
            </a:extLst>
          </p:cNvPr>
          <p:cNvSpPr/>
          <p:nvPr/>
        </p:nvSpPr>
        <p:spPr>
          <a:xfrm>
            <a:off x="192013" y="2310016"/>
            <a:ext cx="5862320" cy="3455103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3786131-B174-AE1E-6096-4A49AC6B7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75" y="2518183"/>
            <a:ext cx="4295793" cy="2138400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5EE697C2-C479-8262-79AD-F811EB50D09F}"/>
              </a:ext>
            </a:extLst>
          </p:cNvPr>
          <p:cNvSpPr/>
          <p:nvPr/>
        </p:nvSpPr>
        <p:spPr>
          <a:xfrm>
            <a:off x="6137667" y="2310016"/>
            <a:ext cx="5862320" cy="3455103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510DD0A5-0507-20C7-0DFC-8EA90FB95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846" y="2519661"/>
            <a:ext cx="5469962" cy="2136922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FC32F033-AA8B-2641-9720-7EB12B41BB25}"/>
              </a:ext>
            </a:extLst>
          </p:cNvPr>
          <p:cNvSpPr txBox="1"/>
          <p:nvPr/>
        </p:nvSpPr>
        <p:spPr>
          <a:xfrm>
            <a:off x="6304336" y="4903074"/>
            <a:ext cx="5528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Relating</a:t>
            </a:r>
            <a:r>
              <a:rPr lang="de-DE" dirty="0">
                <a:solidFill>
                  <a:schemeClr val="bg1"/>
                </a:solidFill>
              </a:rPr>
              <a:t> Fisher Information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parameters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sz="1400" dirty="0" err="1">
                <a:solidFill>
                  <a:schemeClr val="bg1"/>
                </a:solidFill>
                <a:latin typeface="Univers Condensed Light" panose="020B0306020202040204" pitchFamily="34" charset="0"/>
              </a:rPr>
              <a:t>Prokopenko</a:t>
            </a:r>
            <a:r>
              <a:rPr lang="de-DE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 et al. (2011)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CCFE7403-DB83-EA45-C3D4-6C0CF582D413}"/>
              </a:ext>
            </a:extLst>
          </p:cNvPr>
          <p:cNvSpPr txBox="1"/>
          <p:nvPr/>
        </p:nvSpPr>
        <p:spPr>
          <a:xfrm>
            <a:off x="358682" y="4903074"/>
            <a:ext cx="5528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Information Geometry and </a:t>
            </a:r>
            <a:r>
              <a:rPr lang="de-DE" dirty="0" err="1">
                <a:solidFill>
                  <a:schemeClr val="bg1"/>
                </a:solidFill>
              </a:rPr>
              <a:t>phase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transitions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Janke et al. (2004)</a:t>
            </a:r>
          </a:p>
        </p:txBody>
      </p:sp>
      <p:pic>
        <p:nvPicPr>
          <p:cNvPr id="21" name="Grafik 20" descr="Ein Bild, das Text, Schrift, Reihe, Typografie enthält.&#10;&#10;Automatisch generierte Beschreibung">
            <a:extLst>
              <a:ext uri="{FF2B5EF4-FFF2-40B4-BE49-F238E27FC236}">
                <a16:creationId xmlns:a16="http://schemas.microsoft.com/office/drawing/2014/main" id="{20E36AF6-DD3C-B27C-3053-951E604790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333" y="1064146"/>
            <a:ext cx="6408000" cy="9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34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1180216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04DB306-741A-3AA3-85BE-94E3A4ECC59A}"/>
              </a:ext>
            </a:extLst>
          </p:cNvPr>
          <p:cNvSpPr txBox="1"/>
          <p:nvPr/>
        </p:nvSpPr>
        <p:spPr>
          <a:xfrm>
            <a:off x="2660287" y="1440085"/>
            <a:ext cx="124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Dataset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24" name="Grafik 23" descr="Ein Bild, das Screenshot, Reihe enthält.&#10;&#10;Automatisch generierte Beschreibung">
            <a:extLst>
              <a:ext uri="{FF2B5EF4-FFF2-40B4-BE49-F238E27FC236}">
                <a16:creationId xmlns:a16="http://schemas.microsoft.com/office/drawing/2014/main" id="{A40C0D7D-9090-1E37-2196-21E4F360D7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12" y="1900295"/>
            <a:ext cx="2636871" cy="26280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05793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1180216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 descr="Ein Bild, das Handschrift, Schrift, Text, Typografie enthält.&#10;&#10;Automatisch generierte Beschreibung">
            <a:extLst>
              <a:ext uri="{FF2B5EF4-FFF2-40B4-BE49-F238E27FC236}">
                <a16:creationId xmlns:a16="http://schemas.microsoft.com/office/drawing/2014/main" id="{8D7A37E5-52E3-45E9-F52A-DC96F4864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55" y="5222783"/>
            <a:ext cx="3131564" cy="959191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D04DB306-741A-3AA3-85BE-94E3A4ECC59A}"/>
              </a:ext>
            </a:extLst>
          </p:cNvPr>
          <p:cNvSpPr txBox="1"/>
          <p:nvPr/>
        </p:nvSpPr>
        <p:spPr>
          <a:xfrm>
            <a:off x="2660287" y="1440085"/>
            <a:ext cx="124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Dataset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24" name="Grafik 23" descr="Ein Bild, das Screenshot, Reihe enthält.&#10;&#10;Automatisch generierte Beschreibung">
            <a:extLst>
              <a:ext uri="{FF2B5EF4-FFF2-40B4-BE49-F238E27FC236}">
                <a16:creationId xmlns:a16="http://schemas.microsoft.com/office/drawing/2014/main" id="{A40C0D7D-9090-1E37-2196-21E4F360D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12" y="1900295"/>
            <a:ext cx="2636871" cy="2628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0F9A8492-81A7-4CCF-9DFD-5471A8478F4A}"/>
              </a:ext>
            </a:extLst>
          </p:cNvPr>
          <p:cNvSpPr txBox="1"/>
          <p:nvPr/>
        </p:nvSpPr>
        <p:spPr>
          <a:xfrm>
            <a:off x="7624537" y="1856378"/>
            <a:ext cx="13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Network</a:t>
            </a:r>
            <a:endParaRPr lang="de-DE" sz="2000" dirty="0">
              <a:solidFill>
                <a:schemeClr val="bg1"/>
              </a:solidFill>
            </a:endParaRPr>
          </a:p>
        </p:txBody>
      </p:sp>
      <p:pic>
        <p:nvPicPr>
          <p:cNvPr id="10" name="Grafik 9" descr="Ein Bild, das Kreis, Screenshot, Reihe, Symmetrie enthält.&#10;&#10;Automatisch generierte Beschreibung">
            <a:extLst>
              <a:ext uri="{FF2B5EF4-FFF2-40B4-BE49-F238E27FC236}">
                <a16:creationId xmlns:a16="http://schemas.microsoft.com/office/drawing/2014/main" id="{C7636579-E504-0405-B10E-0AE0BC1A7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645" y="2325420"/>
            <a:ext cx="4285948" cy="18216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A934056F-8EC5-38CD-2CE1-090852D438BB}"/>
              </a:ext>
            </a:extLst>
          </p:cNvPr>
          <p:cNvSpPr txBox="1"/>
          <p:nvPr/>
        </p:nvSpPr>
        <p:spPr>
          <a:xfrm>
            <a:off x="4038600" y="4871204"/>
            <a:ext cx="5785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Introduce </a:t>
            </a:r>
            <a:r>
              <a:rPr lang="de-DE" sz="2400" dirty="0">
                <a:solidFill>
                  <a:schemeClr val="bg1"/>
                </a:solidFill>
              </a:rPr>
              <a:t>Loss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405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1180216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 descr="Ein Bild, das Schrift, Text, Reihe, Typografie enthält.&#10;&#10;Automatisch generierte Beschreibung">
            <a:extLst>
              <a:ext uri="{FF2B5EF4-FFF2-40B4-BE49-F238E27FC236}">
                <a16:creationId xmlns:a16="http://schemas.microsoft.com/office/drawing/2014/main" id="{53A74B9C-D870-4692-B5C2-48D70ACA9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37" y="2652885"/>
            <a:ext cx="6794925" cy="95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53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1180216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 descr="Ein Bild, das Schrift, Text, Reihe, Typografie enthält.&#10;&#10;Automatisch generierte Beschreibung">
            <a:extLst>
              <a:ext uri="{FF2B5EF4-FFF2-40B4-BE49-F238E27FC236}">
                <a16:creationId xmlns:a16="http://schemas.microsoft.com/office/drawing/2014/main" id="{08C0CAAE-F027-7C4D-0400-89C625E22B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537" y="2652885"/>
            <a:ext cx="6794925" cy="951604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006E750-1070-E9DA-E4B4-0539A3F395D9}"/>
              </a:ext>
            </a:extLst>
          </p:cNvPr>
          <p:cNvSpPr txBox="1"/>
          <p:nvPr/>
        </p:nvSpPr>
        <p:spPr>
          <a:xfrm>
            <a:off x="2391177" y="3899178"/>
            <a:ext cx="7409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Established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concept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been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utilized</a:t>
            </a:r>
            <a:r>
              <a:rPr lang="de-DE" sz="2400" dirty="0">
                <a:solidFill>
                  <a:schemeClr val="bg1"/>
                </a:solidFill>
              </a:rPr>
              <a:t> in Natural Gradient Descent </a:t>
            </a:r>
            <a:r>
              <a:rPr lang="de-DE" sz="2400" dirty="0" err="1">
                <a:solidFill>
                  <a:schemeClr val="bg1"/>
                </a:solidFill>
              </a:rPr>
              <a:t>algorithm</a:t>
            </a:r>
            <a:endParaRPr lang="de-DE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1303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1866822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4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6F5FF94-5945-5D1B-6F61-B14FA59B6829}"/>
              </a:ext>
            </a:extLst>
          </p:cNvPr>
          <p:cNvGrpSpPr/>
          <p:nvPr/>
        </p:nvGrpSpPr>
        <p:grpSpPr>
          <a:xfrm>
            <a:off x="679768" y="2024758"/>
            <a:ext cx="10832463" cy="1587844"/>
            <a:chOff x="326274" y="2283186"/>
            <a:chExt cx="10832463" cy="158784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4BF62F5F-E28E-CA14-6674-7325E4E6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274" y="3059643"/>
              <a:ext cx="5274779" cy="7387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C8C78C6-ED37-E24D-BDD3-B9475EF96CD6}"/>
                </a:ext>
              </a:extLst>
            </p:cNvPr>
            <p:cNvSpPr txBox="1"/>
            <p:nvPr/>
          </p:nvSpPr>
          <p:spPr>
            <a:xfrm>
              <a:off x="997703" y="2678618"/>
              <a:ext cx="3931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Full</a:t>
              </a:r>
              <a:r>
                <a:rPr lang="de-DE" dirty="0">
                  <a:solidFill>
                    <a:schemeClr val="bg1"/>
                  </a:solidFill>
                </a:rPr>
                <a:t> Fisher Information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52127FA-7722-B8B6-FE96-13B0435A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8678" y="2997652"/>
              <a:ext cx="3540059" cy="87337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4406B0E-2911-70C5-5954-B9C5BBE759BD}"/>
                </a:ext>
              </a:extLst>
            </p:cNvPr>
            <p:cNvSpPr txBox="1"/>
            <p:nvPr/>
          </p:nvSpPr>
          <p:spPr>
            <a:xfrm>
              <a:off x="7925031" y="2283186"/>
              <a:ext cx="2976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Related</a:t>
              </a:r>
              <a:r>
                <a:rPr lang="de-DE" dirty="0">
                  <a:solidFill>
                    <a:schemeClr val="bg1"/>
                  </a:solidFill>
                </a:rPr>
                <a:t> Network </a:t>
              </a:r>
              <a:r>
                <a:rPr lang="de-DE" dirty="0" err="1">
                  <a:solidFill>
                    <a:schemeClr val="bg1"/>
                  </a:solidFill>
                </a:rPr>
                <a:t>dependent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matrix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3BC1304F-F6AE-09DB-60E3-C6718855C8BA}"/>
                </a:ext>
              </a:extLst>
            </p:cNvPr>
            <p:cNvCxnSpPr>
              <a:cxnSpLocks/>
            </p:cNvCxnSpPr>
            <p:nvPr/>
          </p:nvCxnSpPr>
          <p:spPr>
            <a:xfrm>
              <a:off x="5819405" y="3438085"/>
              <a:ext cx="1610436" cy="0"/>
            </a:xfrm>
            <a:prstGeom prst="straightConnector1">
              <a:avLst/>
            </a:prstGeom>
            <a:ln>
              <a:solidFill>
                <a:srgbClr val="EA64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03043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7C1C6EF7-75E8-BD47-4D28-1E9D97715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100" y="-1866822"/>
            <a:ext cx="11099800" cy="4717577"/>
          </a:xfrm>
        </p:spPr>
        <p:txBody>
          <a:bodyPr/>
          <a:lstStyle/>
          <a:p>
            <a:r>
              <a:rPr lang="de-DE" dirty="0" err="1"/>
              <a:t>Previous</a:t>
            </a:r>
            <a:r>
              <a:rPr lang="de-DE" dirty="0"/>
              <a:t> Talk</a:t>
            </a:r>
            <a:br>
              <a:rPr lang="de-DE" dirty="0"/>
            </a:br>
            <a:r>
              <a:rPr lang="de-DE" dirty="0"/>
              <a:t>Fisher Information</a:t>
            </a:r>
            <a:br>
              <a:rPr lang="de-DE" dirty="0"/>
            </a:br>
            <a:r>
              <a:rPr lang="de-DE" dirty="0"/>
              <a:t>Fisher Information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Neural</a:t>
            </a:r>
            <a:r>
              <a:rPr lang="de-DE" dirty="0"/>
              <a:t> Networks</a:t>
            </a:r>
            <a:br>
              <a:rPr lang="de-DE" dirty="0"/>
            </a:b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Influence</a:t>
            </a:r>
            <a:br>
              <a:rPr lang="de-DE" dirty="0"/>
            </a:br>
            <a:r>
              <a:rPr lang="de-DE" dirty="0"/>
              <a:t>Experiment</a:t>
            </a:r>
            <a:br>
              <a:rPr lang="de-DE" dirty="0"/>
            </a:br>
            <a:r>
              <a:rPr lang="de-DE" dirty="0"/>
              <a:t>Summary and Outlook</a:t>
            </a:r>
            <a:br>
              <a:rPr lang="de-DE" dirty="0"/>
            </a:br>
            <a:r>
              <a:rPr lang="de-DE" dirty="0"/>
              <a:t>People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43FF2F2A-D4E8-2A1C-A57A-64910F46B6CF}"/>
              </a:ext>
            </a:extLst>
          </p:cNvPr>
          <p:cNvSpPr/>
          <p:nvPr/>
        </p:nvSpPr>
        <p:spPr>
          <a:xfrm>
            <a:off x="0" y="772258"/>
            <a:ext cx="12192000" cy="5149592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85B41A-D046-50F2-7A6B-9D3F3E901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University </a:t>
            </a:r>
            <a:r>
              <a:rPr lang="de-DE" dirty="0" err="1"/>
              <a:t>of</a:t>
            </a:r>
            <a:r>
              <a:rPr lang="de-DE" dirty="0"/>
              <a:t> Stuttgart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21235F2-6C69-0D19-B844-C31C22B69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/>
              <a:t>marc.sauter@icp.uni-stuttgart.de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1DED37-FB1E-6C68-62F0-EAF319E3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4 / 9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05A2F4C-05A5-8740-9539-893ABFFE0140}"/>
              </a:ext>
            </a:extLst>
          </p:cNvPr>
          <p:cNvSpPr/>
          <p:nvPr/>
        </p:nvSpPr>
        <p:spPr>
          <a:xfrm>
            <a:off x="0" y="0"/>
            <a:ext cx="12192000" cy="182880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6F5FF94-5945-5D1B-6F61-B14FA59B6829}"/>
              </a:ext>
            </a:extLst>
          </p:cNvPr>
          <p:cNvGrpSpPr/>
          <p:nvPr/>
        </p:nvGrpSpPr>
        <p:grpSpPr>
          <a:xfrm>
            <a:off x="679768" y="2024758"/>
            <a:ext cx="10832463" cy="1587844"/>
            <a:chOff x="326274" y="2283186"/>
            <a:chExt cx="10832463" cy="158784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4BF62F5F-E28E-CA14-6674-7325E4E69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6274" y="3059643"/>
              <a:ext cx="5274779" cy="73871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C8C78C6-ED37-E24D-BDD3-B9475EF96CD6}"/>
                </a:ext>
              </a:extLst>
            </p:cNvPr>
            <p:cNvSpPr txBox="1"/>
            <p:nvPr/>
          </p:nvSpPr>
          <p:spPr>
            <a:xfrm>
              <a:off x="997703" y="2678618"/>
              <a:ext cx="3931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Full</a:t>
              </a:r>
              <a:r>
                <a:rPr lang="de-DE" dirty="0">
                  <a:solidFill>
                    <a:schemeClr val="bg1"/>
                  </a:solidFill>
                </a:rPr>
                <a:t> Fisher Information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52127FA-7722-B8B6-FE96-13B0435A3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618678" y="2997652"/>
              <a:ext cx="3540059" cy="87337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D4406B0E-2911-70C5-5954-B9C5BBE759BD}"/>
                </a:ext>
              </a:extLst>
            </p:cNvPr>
            <p:cNvSpPr txBox="1"/>
            <p:nvPr/>
          </p:nvSpPr>
          <p:spPr>
            <a:xfrm>
              <a:off x="7925031" y="2283186"/>
              <a:ext cx="2976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Related</a:t>
              </a:r>
              <a:r>
                <a:rPr lang="de-DE" dirty="0">
                  <a:solidFill>
                    <a:schemeClr val="bg1"/>
                  </a:solidFill>
                </a:rPr>
                <a:t> Network </a:t>
              </a:r>
              <a:r>
                <a:rPr lang="de-DE" dirty="0" err="1">
                  <a:solidFill>
                    <a:schemeClr val="bg1"/>
                  </a:solidFill>
                </a:rPr>
                <a:t>dependent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matrix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Gerade Verbindung mit Pfeil 14">
              <a:extLst>
                <a:ext uri="{FF2B5EF4-FFF2-40B4-BE49-F238E27FC236}">
                  <a16:creationId xmlns:a16="http://schemas.microsoft.com/office/drawing/2014/main" id="{3BC1304F-F6AE-09DB-60E3-C6718855C8BA}"/>
                </a:ext>
              </a:extLst>
            </p:cNvPr>
            <p:cNvCxnSpPr>
              <a:cxnSpLocks/>
            </p:cNvCxnSpPr>
            <p:nvPr/>
          </p:nvCxnSpPr>
          <p:spPr>
            <a:xfrm>
              <a:off x="5819405" y="3438085"/>
              <a:ext cx="1610436" cy="0"/>
            </a:xfrm>
            <a:prstGeom prst="straightConnector1">
              <a:avLst/>
            </a:prstGeom>
            <a:ln>
              <a:solidFill>
                <a:srgbClr val="EA64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022C5517-C96A-1EFF-7052-CF562F5E0E31}"/>
              </a:ext>
            </a:extLst>
          </p:cNvPr>
          <p:cNvCxnSpPr>
            <a:cxnSpLocks/>
          </p:cNvCxnSpPr>
          <p:nvPr/>
        </p:nvCxnSpPr>
        <p:spPr>
          <a:xfrm flipV="1">
            <a:off x="2683042" y="3272589"/>
            <a:ext cx="372979" cy="1299411"/>
          </a:xfrm>
          <a:prstGeom prst="straightConnector1">
            <a:avLst/>
          </a:prstGeom>
          <a:ln>
            <a:solidFill>
              <a:srgbClr val="EA64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mit Pfeil 22">
            <a:extLst>
              <a:ext uri="{FF2B5EF4-FFF2-40B4-BE49-F238E27FC236}">
                <a16:creationId xmlns:a16="http://schemas.microsoft.com/office/drawing/2014/main" id="{6EC38F11-D8CB-9438-FFCE-C50763C607B6}"/>
              </a:ext>
            </a:extLst>
          </p:cNvPr>
          <p:cNvCxnSpPr>
            <a:cxnSpLocks/>
          </p:cNvCxnSpPr>
          <p:nvPr/>
        </p:nvCxnSpPr>
        <p:spPr>
          <a:xfrm flipH="1" flipV="1">
            <a:off x="3280611" y="3311692"/>
            <a:ext cx="757989" cy="1186995"/>
          </a:xfrm>
          <a:prstGeom prst="straightConnector1">
            <a:avLst/>
          </a:prstGeom>
          <a:ln>
            <a:solidFill>
              <a:srgbClr val="EA64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2F440512-4A51-ED3A-1BBE-AAE8947AD853}"/>
              </a:ext>
            </a:extLst>
          </p:cNvPr>
          <p:cNvCxnSpPr>
            <a:cxnSpLocks/>
          </p:cNvCxnSpPr>
          <p:nvPr/>
        </p:nvCxnSpPr>
        <p:spPr>
          <a:xfrm flipV="1">
            <a:off x="9508958" y="3094229"/>
            <a:ext cx="308810" cy="1623348"/>
          </a:xfrm>
          <a:prstGeom prst="straightConnector1">
            <a:avLst/>
          </a:prstGeom>
          <a:ln>
            <a:solidFill>
              <a:srgbClr val="EA64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Grafik 29" descr="Ein Bild, das weiß, Entwurf, Design enthält.&#10;&#10;Automatisch generierte Beschreibung">
            <a:extLst>
              <a:ext uri="{FF2B5EF4-FFF2-40B4-BE49-F238E27FC236}">
                <a16:creationId xmlns:a16="http://schemas.microsoft.com/office/drawing/2014/main" id="{5301165A-C541-F395-565E-A3BD004A6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232" y="4637293"/>
            <a:ext cx="342918" cy="609631"/>
          </a:xfrm>
          <a:prstGeom prst="rect">
            <a:avLst/>
          </a:prstGeom>
        </p:spPr>
      </p:pic>
      <p:pic>
        <p:nvPicPr>
          <p:cNvPr id="32" name="Grafik 31" descr="Ein Bild, das Kreis, Screenshot, Reihe, Symmetrie enthält.&#10;&#10;Automatisch generierte Beschreibung">
            <a:extLst>
              <a:ext uri="{FF2B5EF4-FFF2-40B4-BE49-F238E27FC236}">
                <a16:creationId xmlns:a16="http://schemas.microsoft.com/office/drawing/2014/main" id="{6EF1D88E-075F-51E1-44EE-9E39F3ADDF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592082"/>
            <a:ext cx="1605133" cy="682209"/>
          </a:xfrm>
          <a:prstGeom prst="rect">
            <a:avLst/>
          </a:prstGeom>
        </p:spPr>
      </p:pic>
      <p:pic>
        <p:nvPicPr>
          <p:cNvPr id="34" name="Grafik 33" descr="Ein Bild, das Kreis, Screenshot, Reihe, Symmetrie enthält.&#10;&#10;Automatisch generierte Beschreibung">
            <a:extLst>
              <a:ext uri="{FF2B5EF4-FFF2-40B4-BE49-F238E27FC236}">
                <a16:creationId xmlns:a16="http://schemas.microsoft.com/office/drawing/2014/main" id="{0D18ABC2-C078-3AC9-446B-7BC41FBA19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4821362"/>
            <a:ext cx="1605133" cy="68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020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Uni stuttgart Schriftart">
      <a:majorFont>
        <a:latin typeface="Univers"/>
        <a:ea typeface=""/>
        <a:cs typeface=""/>
      </a:majorFont>
      <a:minorFont>
        <a:latin typeface=" 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0307AC0-373F-4D36-9879-4970EBF92C03}">
  <we:reference id="wa200004052" version="1.0.0.2" store="de-DE" storeType="OMEX"/>
  <we:alternateReferences>
    <we:reference id="WA200004052" version="1.0.0.2" store="WA200004052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1254</Words>
  <Application>Microsoft Office PowerPoint</Application>
  <PresentationFormat>Breitbild</PresentationFormat>
  <Paragraphs>151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5" baseType="lpstr">
      <vt:lpstr> Univers Light</vt:lpstr>
      <vt:lpstr>Aptos</vt:lpstr>
      <vt:lpstr>Arial</vt:lpstr>
      <vt:lpstr>Univers</vt:lpstr>
      <vt:lpstr>Univers Condensed Light</vt:lpstr>
      <vt:lpstr>Wingdings</vt:lpstr>
      <vt:lpstr>Office</vt:lpstr>
      <vt:lpstr>Investigating the Evolution of Fisher Information for Neural Network Dynamics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  <vt:lpstr>Previous Talk Fisher Information Fisher Information for Neural Networks Analyzing the Loss Influence Experiment Summary and Outlook People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Investigating the Evolution of Fisher Information for Neural Network Dynamics</dc:title>
  <dc:creator>Marc Sauter</dc:creator>
  <cp:lastModifiedBy>Marc Sauter</cp:lastModifiedBy>
  <cp:revision>21</cp:revision>
  <dcterms:created xsi:type="dcterms:W3CDTF">2024-03-15T12:53:57Z</dcterms:created>
  <dcterms:modified xsi:type="dcterms:W3CDTF">2024-03-17T11:37:17Z</dcterms:modified>
</cp:coreProperties>
</file>